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k.fi/en/julkaisu/pension-indicators/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etk.fi/julkaisu/tyoelakeindikaattorit/" TargetMode="External"/><Relationship Id="rId4" Type="http://schemas.openxmlformats.org/officeDocument/2006/relationships/hyperlink" Target="http://www.etk.fi/en/service/home/770/publications?contentPath=en/julkaisut/reviews/pension_indicators_2014&amp;pageOffset=0&amp;firstTime=false" TargetMode="Externa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DCE26-A6A5-404B-BE57-57D9F35F1DF3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8782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DCE26-A6A5-404B-BE57-57D9F35F1DF3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3931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DCE26-A6A5-404B-BE57-57D9F35F1DF3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8595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"/>
              </a:lnSpc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DCE26-A6A5-404B-BE57-57D9F35F1DF3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4889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DCE26-A6A5-404B-BE57-57D9F35F1DF3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4289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DCE26-A6A5-404B-BE57-57D9F35F1DF3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6775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DCE26-A6A5-404B-BE57-57D9F35F1DF3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6639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DCE26-A6A5-404B-BE57-57D9F35F1DF3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19202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DCE26-A6A5-404B-BE57-57D9F35F1DF3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68301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20389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DCE26-A6A5-404B-BE57-57D9F35F1DF3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54716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13189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DCE26-A6A5-404B-BE57-57D9F35F1DF3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6674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DCE26-A6A5-404B-BE57-57D9F35F1DF3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37793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98787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DCE26-A6A5-404B-BE57-57D9F35F1DF3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6877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DCE26-A6A5-404B-BE57-57D9F35F1DF3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84463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DCE26-A6A5-404B-BE57-57D9F35F1DF3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08293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sz="16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DCE26-A6A5-404B-BE57-57D9F35F1DF3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45416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DCE26-A6A5-404B-BE57-57D9F35F1DF3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81919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DCE26-A6A5-404B-BE57-57D9F35F1DF3}" type="slidenum">
              <a:rPr lang="fi-FI" smtClean="0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23005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DCE26-A6A5-404B-BE57-57D9F35F1DF3}" type="slidenum">
              <a:rPr lang="fi-FI" smtClean="0"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1394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DCE26-A6A5-404B-BE57-57D9F35F1DF3}" type="slidenum">
              <a:rPr lang="fi-FI" smtClean="0"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35965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DCE26-A6A5-404B-BE57-57D9F35F1DF3}" type="slidenum">
              <a:rPr lang="fi-FI" smtClean="0"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97740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DCE26-A6A5-404B-BE57-57D9F35F1DF3}" type="slidenum">
              <a:rPr lang="fi-FI" smtClean="0"/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4019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DCE26-A6A5-404B-BE57-57D9F35F1DF3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94523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85800" y="539750"/>
            <a:ext cx="5486400" cy="30861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>
          <a:xfrm>
            <a:off x="715144" y="4139952"/>
            <a:ext cx="5486400" cy="360045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DCE26-A6A5-404B-BE57-57D9F35F1DF3}" type="slidenum">
              <a:rPr lang="fi-FI" smtClean="0"/>
              <a:t>32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15881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85800" y="539750"/>
            <a:ext cx="5486400" cy="30861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>
          <a:xfrm>
            <a:off x="685800" y="3923928"/>
            <a:ext cx="5486400" cy="432048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DCE26-A6A5-404B-BE57-57D9F35F1DF3}" type="slidenum">
              <a:rPr lang="fi-FI" smtClean="0"/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2577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DCE26-A6A5-404B-BE57-57D9F35F1DF3}" type="slidenum">
              <a:rPr lang="fi-FI" smtClean="0"/>
              <a:t>34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46022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DCE26-A6A5-404B-BE57-57D9F35F1DF3}" type="slidenum">
              <a:rPr lang="fi-FI" smtClean="0"/>
              <a:t>35</a:t>
            </a:fld>
            <a:endParaRPr lang="fi-FI"/>
          </a:p>
        </p:txBody>
      </p:sp>
      <p:sp>
        <p:nvSpPr>
          <p:cNvPr id="5" name="Tekstiruutu 4">
            <a:hlinkClick r:id="rId3"/>
            <a:extLst>
              <a:ext uri="{FF2B5EF4-FFF2-40B4-BE49-F238E27FC236}">
                <a16:creationId xmlns:a16="http://schemas.microsoft.com/office/drawing/2014/main" id="{C5BA6774-3CA7-45C7-B805-D5A4B7CEA44E}"/>
              </a:ext>
            </a:extLst>
          </p:cNvPr>
          <p:cNvSpPr txBox="1"/>
          <p:nvPr/>
        </p:nvSpPr>
        <p:spPr>
          <a:xfrm>
            <a:off x="685800" y="4716016"/>
            <a:ext cx="2122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+mn-lt"/>
                <a:hlinkClick r:id="rId4"/>
              </a:rPr>
              <a:t>Pension </a:t>
            </a:r>
            <a:r>
              <a:rPr lang="fi-FI" sz="1200" dirty="0" err="1">
                <a:latin typeface="+mn-lt"/>
                <a:hlinkClick r:id="rId4"/>
              </a:rPr>
              <a:t>Indicators</a:t>
            </a:r>
            <a:endParaRPr lang="en-US" sz="1200" dirty="0">
              <a:latin typeface="+mn-lt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5AFDA26-410C-4404-B940-4E20DDB7D647}"/>
              </a:ext>
            </a:extLst>
          </p:cNvPr>
          <p:cNvSpPr txBox="1"/>
          <p:nvPr/>
        </p:nvSpPr>
        <p:spPr>
          <a:xfrm>
            <a:off x="685800" y="5017999"/>
            <a:ext cx="1495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latin typeface="Calibri" panose="020F0502020204030204" pitchFamily="34" charset="0"/>
                <a:hlinkClick r:id="rId5"/>
              </a:rPr>
              <a:t>Työeläkeindikaattorit</a:t>
            </a:r>
            <a:endParaRPr 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5661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DCE26-A6A5-404B-BE57-57D9F35F1DF3}" type="slidenum">
              <a:rPr lang="fi-FI" smtClean="0"/>
              <a:t>36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12938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DCE26-A6A5-404B-BE57-57D9F35F1DF3}" type="slidenum">
              <a:rPr lang="fi-FI" smtClean="0"/>
              <a:t>37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34888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DCE26-A6A5-404B-BE57-57D9F35F1DF3}" type="slidenum">
              <a:rPr lang="fi-FI" smtClean="0"/>
              <a:t>38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45920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DCE26-A6A5-404B-BE57-57D9F35F1DF3}" type="slidenum">
              <a:rPr lang="fi-FI" smtClean="0"/>
              <a:t>39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89987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DCE26-A6A5-404B-BE57-57D9F35F1DF3}" type="slidenum">
              <a:rPr lang="fi-FI" smtClean="0"/>
              <a:t>40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159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DCE26-A6A5-404B-BE57-57D9F35F1DF3}" type="slidenum">
              <a:rPr lang="fi-FI" smtClean="0"/>
              <a:t>42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5984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DCE26-A6A5-404B-BE57-57D9F35F1DF3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7331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DCE26-A6A5-404B-BE57-57D9F35F1DF3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735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DCE26-A6A5-404B-BE57-57D9F35F1DF3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7050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DCE26-A6A5-404B-BE57-57D9F35F1DF3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2555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DCE26-A6A5-404B-BE57-57D9F35F1DF3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445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DCE26-A6A5-404B-BE57-57D9F35F1DF3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4999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www.youtube.com/user/Elaketurvakeskus" TargetMode="External"/><Relationship Id="rId3" Type="http://schemas.openxmlformats.org/officeDocument/2006/relationships/hyperlink" Target="https://www.tyoelake.fi/" TargetMode="External"/><Relationship Id="rId7" Type="http://schemas.openxmlformats.org/officeDocument/2006/relationships/hyperlink" Target="https://x.com/ETKinfo" TargetMode="External"/><Relationship Id="rId12" Type="http://schemas.openxmlformats.org/officeDocument/2006/relationships/image" Target="../media/image13.png"/><Relationship Id="rId2" Type="http://schemas.openxmlformats.org/officeDocument/2006/relationships/hyperlink" Target="https://www.etk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hyperlink" Target="https://www.instagram.com/elaketurvakeskus/" TargetMode="External"/><Relationship Id="rId5" Type="http://schemas.openxmlformats.org/officeDocument/2006/relationships/hyperlink" Target="https://www.linkedin.com/company/finnish-centre-for-pensions/" TargetMode="External"/><Relationship Id="rId15" Type="http://schemas.openxmlformats.org/officeDocument/2006/relationships/image" Target="../media/image1.png"/><Relationship Id="rId10" Type="http://schemas.openxmlformats.org/officeDocument/2006/relationships/image" Target="../media/image12.png"/><Relationship Id="rId4" Type="http://schemas.openxmlformats.org/officeDocument/2006/relationships/hyperlink" Target="https://www.telp.fi/" TargetMode="External"/><Relationship Id="rId9" Type="http://schemas.openxmlformats.org/officeDocument/2006/relationships/hyperlink" Target="https://www.facebook.com/kysytyoelakkeesta" TargetMode="External"/><Relationship Id="rId14" Type="http://schemas.openxmlformats.org/officeDocument/2006/relationships/image" Target="../media/image1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1322</Words>
  <Application>Microsoft Office PowerPoint</Application>
  <PresentationFormat>Laajakuva</PresentationFormat>
  <Paragraphs>374</Paragraphs>
  <Slides>42</Slides>
  <Notes>39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42</vt:i4>
      </vt:variant>
    </vt:vector>
  </HeadingPairs>
  <TitlesOfParts>
    <vt:vector size="47" baseType="lpstr">
      <vt:lpstr>Aptos</vt:lpstr>
      <vt:lpstr>Arial</vt:lpstr>
      <vt:lpstr>Calibri</vt:lpstr>
      <vt:lpstr>Verdana</vt:lpstr>
      <vt:lpstr>Office-teema</vt:lpstr>
      <vt:lpstr>Arbetspensionssystemet  i bilder</vt:lpstr>
      <vt:lpstr>Pensionssystemet och  dess förvaltning </vt:lpstr>
      <vt:lpstr>Socialförsäkringen år 2022 44,4 md € </vt:lpstr>
      <vt:lpstr>Pensionsförsäkringen i Finland år 2022 </vt:lpstr>
      <vt:lpstr>Pensionstagarens grundtrygghet </vt:lpstr>
      <vt:lpstr>Totalpensionen år 2024 </vt:lpstr>
      <vt:lpstr>Arbetspensionsystemets verkställighet </vt:lpstr>
      <vt:lpstr>Beredningen och ikraftträdandet av  arbetspensionslagarna </vt:lpstr>
      <vt:lpstr>Hur pensionen bestäms </vt:lpstr>
      <vt:lpstr>Pensionstagarens grundtrygghet </vt:lpstr>
      <vt:lpstr>Totalpensionen år 2024 </vt:lpstr>
      <vt:lpstr>Totalpensionen år 2024, inkl. bostadsbidrag </vt:lpstr>
      <vt:lpstr>Pension tjänas in för inkomster </vt:lpstr>
      <vt:lpstr>Pensionsåldern stiger per åldersklass</vt:lpstr>
      <vt:lpstr>Åldersgränserna för arbetspensionsförmånerna</vt:lpstr>
      <vt:lpstr>Indexjusteringarna tryggar pensionens nivå</vt:lpstr>
      <vt:lpstr>Pensionsnivån</vt:lpstr>
      <vt:lpstr>Genomsnittlig totalpension 31.12.2024 </vt:lpstr>
      <vt:lpstr>Fördelningen av totalpensionen för egenpensionstagare bosatta i Finland 31.12.2024 </vt:lpstr>
      <vt:lpstr>Genomsnittlig totalpension och dess förhållande till medelförtjänsten åren 2000–2023 </vt:lpstr>
      <vt:lpstr>Genomsnittlig totalpension och dess förhållande  till medelförtjänsten åren 2010–2090, %</vt:lpstr>
      <vt:lpstr>Pensionsutgiften</vt:lpstr>
      <vt:lpstr>Pensionsutgifterna i förhållande till bruttonationalprodukten  åren 2010–2090, % </vt:lpstr>
      <vt:lpstr>Utgifts- och avgiftsprocent enligt ArPL i proportion  till lönesumman åren 1962–2090 </vt:lpstr>
      <vt:lpstr>De arbetspensionsförsäkrade</vt:lpstr>
      <vt:lpstr>Fördelningen av befolkningen i förhållande till arbete och arbetspension 31.12.2023 </vt:lpstr>
      <vt:lpstr>Arbetspensionsförsäkrade som arbetade som anställda eller företagare 31.12.2023 efter pensionslag </vt:lpstr>
      <vt:lpstr>Pensionstagarna</vt:lpstr>
      <vt:lpstr>Pensionstagarna efter pensionens struktur åren 2001–2023 </vt:lpstr>
      <vt:lpstr>Hela befolkningen och pensionstagarna  31.12.2023 </vt:lpstr>
      <vt:lpstr>Nya arbetspensionerade och pensioneringsåldern </vt:lpstr>
      <vt:lpstr>Nya 50–68-åriga arbetspensionerade år 2023 </vt:lpstr>
      <vt:lpstr>Pensioneringsålder för arbetspension  åren 2000–2024 </vt:lpstr>
      <vt:lpstr>Förväntad pensioneringsålder för arbetspension  åren 1996–2024 </vt:lpstr>
      <vt:lpstr>Förväntad pensioneringsålder åren 1996–2050: utfall, mål och prognos </vt:lpstr>
      <vt:lpstr>Finansieringen av arbetspensionerna </vt:lpstr>
      <vt:lpstr>Finansiering av pensioner enligt olika lagar</vt:lpstr>
      <vt:lpstr>Penningflöderna i arbetspensionssystemet år 2023</vt:lpstr>
      <vt:lpstr>Arbetspensionsavgifternas procentsatser år 2024</vt:lpstr>
      <vt:lpstr>Genomsnittlig APL-/ArPL-avgift åren 1962-2024</vt:lpstr>
      <vt:lpstr>Arbetspensionsavgift</vt:lpstr>
      <vt:lpstr>Arbetspensionsfonderna och deras förhållande till bruttonationalprodukten åren 2010-2023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Arbetspensionssystemet i bilder</dc:title>
  <dc:creator/>
  <cp:lastModifiedBy/>
  <cp:revision>1</cp:revision>
  <dcterms:created xsi:type="dcterms:W3CDTF">2025-04-16T12:11:51Z</dcterms:created>
  <dcterms:modified xsi:type="dcterms:W3CDTF">2025-04-16T12:12:14Z</dcterms:modified>
</cp:coreProperties>
</file>